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22909-FCAA-034C-9627-A81A8C106BC4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AC410-4E8E-7849-85B0-B8D87C9A2D6A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1368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AC410-4E8E-7849-85B0-B8D87C9A2D6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67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654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89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78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76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5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432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4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4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434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17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91C79-4233-6646-A313-7535A624CA8E}" type="datetimeFigureOut">
              <a:rPr lang="it-IT" smtClean="0"/>
              <a:t>23/01/17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5A0A-EE51-7447-9A46-4741A54CE668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13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TESTING PPC SYSTEM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GRUPPO: VALENTINI+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561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468923" y="6203397"/>
            <a:ext cx="97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Abbiamo effettuato diversi test sul nostro sistema, di seguito riportiamo i risultati dei test più rilevanti.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468923" y="281354"/>
            <a:ext cx="114768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Strumenti utilizzati per il </a:t>
            </a:r>
            <a:r>
              <a:rPr lang="it-IT" sz="2400" dirty="0" err="1" smtClean="0"/>
              <a:t>testing</a:t>
            </a:r>
            <a:r>
              <a:rPr lang="it-IT" sz="2400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it-IT" dirty="0" smtClean="0"/>
              <a:t>Apache Benchmark: Strumento che simula richieste multiple verso un Web Server, permettendo di simulare concorrenzialità e numero di richieste totali. Tale strumento è stato utilizzato per testare le operazioni di somma sul sistema;</a:t>
            </a:r>
          </a:p>
          <a:p>
            <a:pPr marL="285750" indent="-285750">
              <a:buFont typeface="Arial" charset="0"/>
              <a:buChar char="•"/>
            </a:pPr>
            <a:r>
              <a:rPr lang="it-IT" dirty="0" smtClean="0"/>
              <a:t>“Simulazione di utenti multipli tramite Script </a:t>
            </a:r>
            <a:r>
              <a:rPr lang="it-IT" dirty="0" err="1" smtClean="0"/>
              <a:t>Multithread</a:t>
            </a:r>
            <a:r>
              <a:rPr lang="it-IT" dirty="0" smtClean="0"/>
              <a:t> in </a:t>
            </a:r>
            <a:r>
              <a:rPr lang="it-IT" dirty="0" err="1" smtClean="0"/>
              <a:t>Python</a:t>
            </a:r>
            <a:r>
              <a:rPr lang="it-IT" dirty="0" smtClean="0"/>
              <a:t>”: Il nostro gruppo ha realizzato uno strumento di stress </a:t>
            </a:r>
            <a:r>
              <a:rPr lang="it-IT" dirty="0" err="1" smtClean="0"/>
              <a:t>testing</a:t>
            </a:r>
            <a:r>
              <a:rPr lang="it-IT" dirty="0" smtClean="0"/>
              <a:t> “</a:t>
            </a:r>
            <a:r>
              <a:rPr lang="it-IT" dirty="0" err="1" smtClean="0"/>
              <a:t>homemade</a:t>
            </a:r>
            <a:r>
              <a:rPr lang="it-IT" dirty="0" smtClean="0"/>
              <a:t>” che permettesse di scegliere un numero arbitrario di richieste di Creazione di Alberi al Sistema, simulando la concorrenzialità tramite la chiamata di sistema “</a:t>
            </a:r>
            <a:r>
              <a:rPr lang="it-IT" dirty="0" err="1" smtClean="0"/>
              <a:t>fork</a:t>
            </a:r>
            <a:r>
              <a:rPr lang="it-IT" dirty="0" smtClean="0"/>
              <a:t>()”. Generati così i figli, ognuno di esso avrebbe simulato la richiesta di Creazione di un proprio Albero sul Sistema.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68923" y="2614246"/>
            <a:ext cx="1032803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Macchina su cui abbiamo effettuato i test e su cui il Sistema è attualmente attivo:</a:t>
            </a:r>
          </a:p>
          <a:p>
            <a:endParaRPr lang="it-IT" dirty="0"/>
          </a:p>
          <a:p>
            <a:r>
              <a:rPr lang="it-IT" b="1" u="sng" dirty="0"/>
              <a:t>Dell </a:t>
            </a:r>
            <a:r>
              <a:rPr lang="it-IT" b="1" u="sng" dirty="0" err="1"/>
              <a:t>PowerEdge</a:t>
            </a:r>
            <a:r>
              <a:rPr lang="it-IT" b="1" u="sng" dirty="0"/>
              <a:t> </a:t>
            </a:r>
            <a:r>
              <a:rPr lang="it-IT" b="1" u="sng" dirty="0" smtClean="0"/>
              <a:t>R210-II</a:t>
            </a:r>
          </a:p>
          <a:p>
            <a:endParaRPr lang="it-IT" dirty="0"/>
          </a:p>
          <a:p>
            <a:r>
              <a:rPr lang="it-IT" dirty="0" smtClean="0"/>
              <a:t>	CPU</a:t>
            </a:r>
            <a:r>
              <a:rPr lang="it-IT" dirty="0"/>
              <a:t>: 1x Intel </a:t>
            </a:r>
            <a:r>
              <a:rPr lang="it-IT" dirty="0" err="1"/>
              <a:t>Xeon</a:t>
            </a:r>
            <a:r>
              <a:rPr lang="it-IT" dirty="0"/>
              <a:t> E3 1230/1270 3.2+ GHz </a:t>
            </a:r>
            <a:r>
              <a:rPr lang="it-IT" dirty="0" err="1"/>
              <a:t>Quad</a:t>
            </a:r>
            <a:r>
              <a:rPr lang="it-IT" dirty="0"/>
              <a:t> </a:t>
            </a:r>
            <a:r>
              <a:rPr lang="it-IT" dirty="0" smtClean="0"/>
              <a:t>Core</a:t>
            </a:r>
          </a:p>
          <a:p>
            <a:endParaRPr lang="it-IT" dirty="0"/>
          </a:p>
          <a:p>
            <a:r>
              <a:rPr lang="it-IT" dirty="0" smtClean="0"/>
              <a:t>	RAM</a:t>
            </a:r>
            <a:r>
              <a:rPr lang="it-IT" dirty="0"/>
              <a:t>: </a:t>
            </a:r>
            <a:r>
              <a:rPr lang="it-IT" b="1" dirty="0"/>
              <a:t>32 GB </a:t>
            </a:r>
            <a:r>
              <a:rPr lang="it-IT" b="1" dirty="0" smtClean="0"/>
              <a:t>DDR3-ECC</a:t>
            </a:r>
          </a:p>
          <a:p>
            <a:endParaRPr lang="it-IT" dirty="0"/>
          </a:p>
          <a:p>
            <a:r>
              <a:rPr lang="it-IT" dirty="0" smtClean="0"/>
              <a:t>	HARD </a:t>
            </a:r>
            <a:r>
              <a:rPr lang="it-IT" dirty="0"/>
              <a:t>DISK: 2x 240 GB SSD Samsung Datacenter </a:t>
            </a:r>
            <a:r>
              <a:rPr lang="it-IT" dirty="0" smtClean="0"/>
              <a:t>Grade</a:t>
            </a:r>
            <a:endParaRPr lang="it-IT" dirty="0"/>
          </a:p>
          <a:p>
            <a:endParaRPr lang="it-IT" dirty="0" smtClean="0"/>
          </a:p>
          <a:p>
            <a:r>
              <a:rPr lang="it-IT" dirty="0"/>
              <a:t>	</a:t>
            </a:r>
            <a:r>
              <a:rPr lang="it-IT" dirty="0" smtClean="0"/>
              <a:t>Sistema operativo: </a:t>
            </a:r>
            <a:r>
              <a:rPr lang="it-IT" dirty="0" err="1" smtClean="0"/>
              <a:t>Ubuntu</a:t>
            </a:r>
            <a:r>
              <a:rPr lang="it-IT" dirty="0" smtClean="0"/>
              <a:t> 14.04 </a:t>
            </a:r>
            <a:r>
              <a:rPr lang="it-IT" dirty="0" err="1" smtClean="0"/>
              <a:t>lts</a:t>
            </a:r>
            <a:r>
              <a:rPr lang="it-IT" dirty="0" smtClean="0"/>
              <a:t>   --&gt;  Il sistema è compatibile così com’è con </a:t>
            </a:r>
            <a:r>
              <a:rPr lang="it-IT" dirty="0"/>
              <a:t>W</a:t>
            </a:r>
            <a:r>
              <a:rPr lang="it-IT" dirty="0" smtClean="0"/>
              <a:t>indows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92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86862" y="457200"/>
            <a:ext cx="104150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u="sng" dirty="0" smtClean="0"/>
              <a:t>Creazione di un albero da 67.108.873 di nodi, con altezza massima (=&gt; </a:t>
            </a:r>
            <a:r>
              <a:rPr lang="it-IT" sz="2000" b="1" u="sng" dirty="0" err="1" smtClean="0"/>
              <a:t>split_size</a:t>
            </a:r>
            <a:r>
              <a:rPr lang="it-IT" sz="2000" b="1" u="sng" dirty="0" smtClean="0"/>
              <a:t> = 2, </a:t>
            </a:r>
            <a:r>
              <a:rPr lang="it-IT" sz="2000" b="1" u="sng" dirty="0" err="1" smtClean="0"/>
              <a:t>depth</a:t>
            </a:r>
            <a:r>
              <a:rPr lang="it-IT" sz="2000" b="1" u="sng" dirty="0" smtClean="0"/>
              <a:t> = 25):</a:t>
            </a:r>
          </a:p>
          <a:p>
            <a:endParaRPr lang="it-IT" dirty="0"/>
          </a:p>
          <a:p>
            <a:r>
              <a:rPr lang="it-IT" dirty="0" smtClean="0"/>
              <a:t>Tempo di creazione: 2 ore circa;</a:t>
            </a:r>
          </a:p>
          <a:p>
            <a:endParaRPr lang="it-IT" dirty="0"/>
          </a:p>
          <a:p>
            <a:r>
              <a:rPr lang="it-IT" dirty="0" smtClean="0"/>
              <a:t>Tempo impiegato per la somma: 0.006 secondi (in media)</a:t>
            </a:r>
          </a:p>
          <a:p>
            <a:r>
              <a:rPr lang="it-IT" dirty="0" smtClean="0"/>
              <a:t> [ I tempi potrebbero variare alle prime richieste di somma dopo la creazione di un albero ]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2157266"/>
            <a:ext cx="9001125" cy="437314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739491" y="5023778"/>
            <a:ext cx="2710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Risultato su un singolo utente. </a:t>
            </a:r>
          </a:p>
          <a:p>
            <a:r>
              <a:rPr lang="it-IT" sz="1600" dirty="0" smtClean="0"/>
              <a:t>Il “</a:t>
            </a:r>
            <a:r>
              <a:rPr lang="it-IT" sz="1600" dirty="0" err="1" smtClean="0"/>
              <a:t>path</a:t>
            </a:r>
            <a:r>
              <a:rPr lang="it-IT" sz="1600" dirty="0" smtClean="0"/>
              <a:t>” richiesto è il più lungo possibile.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877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87569" y="304800"/>
            <a:ext cx="11281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u="sng" dirty="0" smtClean="0"/>
              <a:t>Stress test tramite </a:t>
            </a:r>
            <a:r>
              <a:rPr lang="it-IT" sz="1600" b="1" u="sng" dirty="0" err="1" smtClean="0"/>
              <a:t>ApacheBenchmark</a:t>
            </a:r>
            <a:r>
              <a:rPr lang="it-IT" sz="1600" b="1" u="sng" dirty="0" smtClean="0"/>
              <a:t>: Somma su albero da </a:t>
            </a:r>
            <a:r>
              <a:rPr lang="it-IT" sz="1600" b="1" u="sng" dirty="0" smtClean="0"/>
              <a:t>67.108.873 di nodi, con altezza massima (=&gt; </a:t>
            </a:r>
            <a:r>
              <a:rPr lang="it-IT" sz="1600" b="1" u="sng" dirty="0" err="1" smtClean="0"/>
              <a:t>split_size</a:t>
            </a:r>
            <a:r>
              <a:rPr lang="it-IT" sz="1600" b="1" u="sng" dirty="0" smtClean="0"/>
              <a:t> = 2, </a:t>
            </a:r>
            <a:r>
              <a:rPr lang="it-IT" sz="1600" b="1" u="sng" dirty="0" err="1" smtClean="0"/>
              <a:t>depth</a:t>
            </a:r>
            <a:r>
              <a:rPr lang="it-IT" sz="1600" b="1" u="sng" dirty="0" smtClean="0"/>
              <a:t> = 25):</a:t>
            </a:r>
            <a:r>
              <a:rPr lang="it-IT" sz="1600" b="1" u="sng" dirty="0" smtClean="0"/>
              <a:t> </a:t>
            </a:r>
            <a:endParaRPr lang="it-IT" sz="1600" b="1" u="sng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1347768"/>
            <a:ext cx="6011403" cy="3481405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87569" y="824548"/>
            <a:ext cx="2405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Livello Concorrenza: 100</a:t>
            </a:r>
          </a:p>
          <a:p>
            <a:r>
              <a:rPr lang="it-IT" sz="1400" dirty="0" smtClean="0"/>
              <a:t>Numero di richieste totali: 200</a:t>
            </a:r>
            <a:endParaRPr lang="it-IT" sz="1400" dirty="0"/>
          </a:p>
        </p:txBody>
      </p:sp>
      <p:sp>
        <p:nvSpPr>
          <p:cNvPr id="8" name="Rettangolo 7"/>
          <p:cNvSpPr/>
          <p:nvPr/>
        </p:nvSpPr>
        <p:spPr>
          <a:xfrm>
            <a:off x="202781" y="3334443"/>
            <a:ext cx="5540794" cy="15375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187569" y="5099482"/>
            <a:ext cx="411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Tempo medio per ogni richiesta: 6.761 </a:t>
            </a:r>
            <a:r>
              <a:rPr lang="it-IT" dirty="0" err="1" smtClean="0"/>
              <a:t>ms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02781" y="5554457"/>
            <a:ext cx="386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Tempo per le 100 richieste: 676.145 </a:t>
            </a:r>
            <a:r>
              <a:rPr lang="it-IT" dirty="0" err="1" smtClean="0"/>
              <a:t>ms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233" y="1960087"/>
            <a:ext cx="5743575" cy="2869086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6013233" y="824548"/>
            <a:ext cx="2496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Livello Concorrenza: 300</a:t>
            </a:r>
          </a:p>
          <a:p>
            <a:r>
              <a:rPr lang="it-IT" sz="1400" dirty="0" smtClean="0"/>
              <a:t>Numero di richieste totali: 1200</a:t>
            </a:r>
          </a:p>
          <a:p>
            <a:endParaRPr lang="it-IT" sz="1400" dirty="0"/>
          </a:p>
        </p:txBody>
      </p:sp>
      <p:sp>
        <p:nvSpPr>
          <p:cNvPr id="15" name="Rettangolo 14"/>
          <p:cNvSpPr/>
          <p:nvPr/>
        </p:nvSpPr>
        <p:spPr>
          <a:xfrm>
            <a:off x="6013232" y="3088469"/>
            <a:ext cx="5743575" cy="17407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6067306" y="5133247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Tempo medio per ogni richiesta: 10.970 </a:t>
            </a:r>
            <a:r>
              <a:rPr lang="it-IT" dirty="0" err="1" smtClean="0"/>
              <a:t>ms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6082518" y="5588222"/>
            <a:ext cx="410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Tempo per le 1200 richieste: 3291.040 </a:t>
            </a:r>
            <a:r>
              <a:rPr lang="it-IT" dirty="0" err="1" smtClean="0"/>
              <a:t>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40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553184" y="382099"/>
            <a:ext cx="111347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Quindi vediamo che il nostro sistema è molto robusto sulle richieste parallele di Operazioni di Somma;</a:t>
            </a:r>
          </a:p>
          <a:p>
            <a:endParaRPr lang="it-IT" sz="2400" dirty="0"/>
          </a:p>
          <a:p>
            <a:r>
              <a:rPr lang="it-IT" sz="2400" dirty="0" smtClean="0"/>
              <a:t>Altro aspetto importante è che il tempo di somma con utente singolo (0.004 </a:t>
            </a:r>
            <a:r>
              <a:rPr lang="it-IT" sz="2400" dirty="0" err="1" smtClean="0"/>
              <a:t>ms</a:t>
            </a:r>
            <a:r>
              <a:rPr lang="it-IT" sz="2400" dirty="0" smtClean="0"/>
              <a:t>) è molto vicino a quello impiegato per 100 utenti concorrenziali (0.006 </a:t>
            </a:r>
            <a:r>
              <a:rPr lang="it-IT" sz="2400" dirty="0" err="1" smtClean="0"/>
              <a:t>ms</a:t>
            </a:r>
            <a:r>
              <a:rPr lang="it-IT" sz="2400" dirty="0" smtClean="0"/>
              <a:t>) o anche 300 utenti (0.010 </a:t>
            </a:r>
            <a:r>
              <a:rPr lang="it-IT" sz="2400" dirty="0" err="1" smtClean="0"/>
              <a:t>ms</a:t>
            </a:r>
            <a:r>
              <a:rPr lang="it-IT" sz="2400" dirty="0" smtClean="0"/>
              <a:t>), pertanto per i successivi test ci limiteremo a considerare i tempi sul singolo utente, avendo dimostrato la robustezza del Sistema da questo punto di vista.</a:t>
            </a:r>
          </a:p>
          <a:p>
            <a:endParaRPr lang="it-IT" sz="2400" dirty="0"/>
          </a:p>
          <a:p>
            <a:r>
              <a:rPr lang="it-IT" sz="2400" u="sng" dirty="0" smtClean="0"/>
              <a:t>Per quanto riguarda l’operazione critica del Sistema, i vincoli imposti sono stati ampiamente soddisfatti.</a:t>
            </a:r>
          </a:p>
        </p:txBody>
      </p:sp>
    </p:spTree>
    <p:extLst>
      <p:ext uri="{BB962C8B-B14F-4D97-AF65-F5344CB8AC3E}">
        <p14:creationId xmlns:p14="http://schemas.microsoft.com/office/powerpoint/2010/main" val="82601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398585" y="304800"/>
            <a:ext cx="98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Infine riportiamo i test effettuati sulla Creazione di alberi da </a:t>
            </a:r>
            <a:r>
              <a:rPr lang="is-IS" dirty="0" smtClean="0"/>
              <a:t>2.097.151 nodi ( split_size = 2, depth = 20 ):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98585" y="1289539"/>
            <a:ext cx="1158958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Tempo medio di creazione di un singolo albero: 300 secondi circa;</a:t>
            </a:r>
          </a:p>
          <a:p>
            <a:endParaRPr lang="it-IT" dirty="0"/>
          </a:p>
          <a:p>
            <a:r>
              <a:rPr lang="it-IT" dirty="0" smtClean="0"/>
              <a:t>Tempo medio di creazione di 15 alberi - caso medio in cui le 100 creazioni vengono equamente ripartite nei 7 giorni, </a:t>
            </a:r>
          </a:p>
          <a:p>
            <a:r>
              <a:rPr lang="it-IT" dirty="0" smtClean="0"/>
              <a:t>con le creazioni effettuate in parallelo (tutte iniziate nello stesso istante ) : 25 minuti circa;</a:t>
            </a:r>
          </a:p>
          <a:p>
            <a:endParaRPr lang="it-IT" dirty="0" smtClean="0"/>
          </a:p>
          <a:p>
            <a:r>
              <a:rPr lang="it-IT" dirty="0" smtClean="0"/>
              <a:t>Tempo medio creazione di 50 alberi (tutte iniziate nello stesso istante): 3 ore circa;</a:t>
            </a:r>
          </a:p>
          <a:p>
            <a:endParaRPr lang="it-IT" dirty="0"/>
          </a:p>
          <a:p>
            <a:r>
              <a:rPr lang="it-IT" dirty="0" smtClean="0"/>
              <a:t>Tempo medio creazione di 100 alberi – caso pessimo (tutte iniziate nello stesso istante): 10 ore circa;</a:t>
            </a:r>
          </a:p>
          <a:p>
            <a:endParaRPr lang="it-IT" dirty="0" smtClean="0"/>
          </a:p>
          <a:p>
            <a:r>
              <a:rPr lang="it-IT" dirty="0" smtClean="0"/>
              <a:t>Il Sistema ha dato buoni risultati di robustezza, creando in maniera corretta tutti gli alberi di cui ne era stata richiesta la</a:t>
            </a:r>
          </a:p>
          <a:p>
            <a:r>
              <a:rPr lang="it-IT" dirty="0"/>
              <a:t>c</a:t>
            </a:r>
            <a:r>
              <a:rPr lang="it-IT" dirty="0" smtClean="0"/>
              <a:t>reazione, tuttavia se per il test di 50 creazioni parallele, la Memoria RAM si è dimostrata sufficiente (32 GB), per la </a:t>
            </a:r>
          </a:p>
          <a:p>
            <a:r>
              <a:rPr lang="it-IT" dirty="0"/>
              <a:t>c</a:t>
            </a:r>
            <a:r>
              <a:rPr lang="it-IT" dirty="0" smtClean="0"/>
              <a:t>reazione dei 100 alberi non lo è stata del tutto:</a:t>
            </a:r>
          </a:p>
          <a:p>
            <a:r>
              <a:rPr lang="it-IT" dirty="0" smtClean="0"/>
              <a:t>È stato riscontrato infatti un ampio utilizzo della memoria riservata allo SWAP, il che ha di certo rallentato notevolmente il </a:t>
            </a:r>
          </a:p>
          <a:p>
            <a:r>
              <a:rPr lang="it-IT" dirty="0"/>
              <a:t>t</a:t>
            </a:r>
            <a:r>
              <a:rPr lang="it-IT" dirty="0" smtClean="0"/>
              <a:t>empo complessivo dell’operazione; </a:t>
            </a:r>
          </a:p>
          <a:p>
            <a:endParaRPr lang="it-IT" dirty="0"/>
          </a:p>
          <a:p>
            <a:r>
              <a:rPr lang="it-IT" u="sng" dirty="0" smtClean="0"/>
              <a:t>Pertanto consigliamo l’utilizzo di un server con almeno 64GB di Memoria RAM</a:t>
            </a:r>
            <a:endParaRPr lang="it-IT" u="sng" dirty="0"/>
          </a:p>
          <a:p>
            <a:endParaRPr lang="it-IT" u="sng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3416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618</Words>
  <Application>Microsoft Macintosh PowerPoint</Application>
  <PresentationFormat>Widescreen</PresentationFormat>
  <Paragraphs>57</Paragraphs>
  <Slides>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Tema di Office</vt:lpstr>
      <vt:lpstr>TESTING PPC SYSTEM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PPC SYSTEM</dc:title>
  <dc:creator>Federico Battista</dc:creator>
  <cp:lastModifiedBy>Federico Battista</cp:lastModifiedBy>
  <cp:revision>11</cp:revision>
  <dcterms:created xsi:type="dcterms:W3CDTF">2017-01-23T18:55:49Z</dcterms:created>
  <dcterms:modified xsi:type="dcterms:W3CDTF">2017-01-23T21:35:26Z</dcterms:modified>
</cp:coreProperties>
</file>